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4" r:id="rId5"/>
    <p:sldId id="266" r:id="rId6"/>
    <p:sldId id="267" r:id="rId7"/>
    <p:sldId id="268" r:id="rId8"/>
    <p:sldId id="269" r:id="rId9"/>
    <p:sldId id="275" r:id="rId10"/>
    <p:sldId id="279" r:id="rId11"/>
    <p:sldId id="259" r:id="rId12"/>
    <p:sldId id="273" r:id="rId13"/>
    <p:sldId id="274" r:id="rId14"/>
    <p:sldId id="261" r:id="rId15"/>
    <p:sldId id="278" r:id="rId16"/>
    <p:sldId id="277" r:id="rId17"/>
    <p:sldId id="265" r:id="rId18"/>
    <p:sldId id="276" r:id="rId19"/>
    <p:sldId id="271" r:id="rId20"/>
    <p:sldId id="272" r:id="rId21"/>
    <p:sldId id="263" r:id="rId22"/>
  </p:sldIdLst>
  <p:sldSz cx="9144000" cy="6858000" type="screen4x3"/>
  <p:notesSz cx="6858000" cy="91440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C4F9"/>
    <a:srgbClr val="416D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7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9D73-FF73-4153-A801-1B15F6B05106}" type="datetimeFigureOut">
              <a:rPr lang="es-CR" smtClean="0"/>
              <a:t>07/08/2014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FCFE262-F96C-4C86-9912-197B21BABB89}" type="slidenum">
              <a:rPr lang="es-CR" smtClean="0"/>
              <a:t>‹#›</a:t>
            </a:fld>
            <a:endParaRPr lang="es-CR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9D73-FF73-4153-A801-1B15F6B05106}" type="datetimeFigureOut">
              <a:rPr lang="es-CR" smtClean="0"/>
              <a:t>07/08/2014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FE262-F96C-4C86-9912-197B21BABB89}" type="slidenum">
              <a:rPr lang="es-CR" smtClean="0"/>
              <a:t>‹#›</a:t>
            </a:fld>
            <a:endParaRPr lang="es-C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9D73-FF73-4153-A801-1B15F6B05106}" type="datetimeFigureOut">
              <a:rPr lang="es-CR" smtClean="0"/>
              <a:t>07/08/2014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FE262-F96C-4C86-9912-197B21BABB89}" type="slidenum">
              <a:rPr lang="es-CR" smtClean="0"/>
              <a:t>‹#›</a:t>
            </a:fld>
            <a:endParaRPr lang="es-C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9D73-FF73-4153-A801-1B15F6B05106}" type="datetimeFigureOut">
              <a:rPr lang="es-CR" smtClean="0"/>
              <a:t>07/08/2014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FE262-F96C-4C86-9912-197B21BABB89}" type="slidenum">
              <a:rPr lang="es-CR" smtClean="0"/>
              <a:t>‹#›</a:t>
            </a:fld>
            <a:endParaRPr lang="es-C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9D73-FF73-4153-A801-1B15F6B05106}" type="datetimeFigureOut">
              <a:rPr lang="es-CR" smtClean="0"/>
              <a:t>07/08/2014</a:t>
            </a:fld>
            <a:endParaRPr lang="es-CR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FE262-F96C-4C86-9912-197B21BABB89}" type="slidenum">
              <a:rPr lang="es-CR" smtClean="0"/>
              <a:t>‹#›</a:t>
            </a:fld>
            <a:endParaRPr lang="es-C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9D73-FF73-4153-A801-1B15F6B05106}" type="datetimeFigureOut">
              <a:rPr lang="es-CR" smtClean="0"/>
              <a:t>07/08/2014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FE262-F96C-4C86-9912-197B21BABB89}" type="slidenum">
              <a:rPr lang="es-CR" smtClean="0"/>
              <a:t>‹#›</a:t>
            </a:fld>
            <a:endParaRPr lang="es-C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9D73-FF73-4153-A801-1B15F6B05106}" type="datetimeFigureOut">
              <a:rPr lang="es-CR" smtClean="0"/>
              <a:t>07/08/2014</a:t>
            </a:fld>
            <a:endParaRPr lang="es-C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FE262-F96C-4C86-9912-197B21BABB89}" type="slidenum">
              <a:rPr lang="es-CR" smtClean="0"/>
              <a:t>‹#›</a:t>
            </a:fld>
            <a:endParaRPr lang="es-C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9D73-FF73-4153-A801-1B15F6B05106}" type="datetimeFigureOut">
              <a:rPr lang="es-CR" smtClean="0"/>
              <a:t>07/08/2014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FE262-F96C-4C86-9912-197B21BABB89}" type="slidenum">
              <a:rPr lang="es-CR" smtClean="0"/>
              <a:t>‹#›</a:t>
            </a:fld>
            <a:endParaRPr lang="es-C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9D73-FF73-4153-A801-1B15F6B05106}" type="datetimeFigureOut">
              <a:rPr lang="es-CR" smtClean="0"/>
              <a:t>07/08/2014</a:t>
            </a:fld>
            <a:endParaRPr lang="es-C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FE262-F96C-4C86-9912-197B21BABB89}" type="slidenum">
              <a:rPr lang="es-CR" smtClean="0"/>
              <a:t>‹#›</a:t>
            </a:fld>
            <a:endParaRPr lang="es-C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9D73-FF73-4153-A801-1B15F6B05106}" type="datetimeFigureOut">
              <a:rPr lang="es-CR" smtClean="0"/>
              <a:t>07/08/2014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FE262-F96C-4C86-9912-197B21BABB89}" type="slidenum">
              <a:rPr lang="es-CR" smtClean="0"/>
              <a:t>‹#›</a:t>
            </a:fld>
            <a:endParaRPr lang="es-CR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69D73-FF73-4153-A801-1B15F6B05106}" type="datetimeFigureOut">
              <a:rPr lang="es-CR" smtClean="0"/>
              <a:t>07/08/2014</a:t>
            </a:fld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FE262-F96C-4C86-9912-197B21BABB89}" type="slidenum">
              <a:rPr lang="es-CR" smtClean="0"/>
              <a:t>‹#›</a:t>
            </a:fld>
            <a:endParaRPr lang="es-CR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1B669D73-FF73-4153-A801-1B15F6B05106}" type="datetimeFigureOut">
              <a:rPr lang="es-CR" smtClean="0"/>
              <a:t>07/08/2014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1FCFE262-F96C-4C86-9912-197B21BABB89}" type="slidenum">
              <a:rPr lang="es-CR" smtClean="0"/>
              <a:t>‹#›</a:t>
            </a:fld>
            <a:endParaRPr lang="es-CR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duraspace.org/pages/viewpage.action?pageId=34662505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5.png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mailto:federico.sancho@iica.int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imarkgroup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3284984"/>
            <a:ext cx="6768752" cy="1752600"/>
          </a:xfrm>
        </p:spPr>
        <p:txBody>
          <a:bodyPr/>
          <a:lstStyle/>
          <a:p>
            <a:r>
              <a:rPr lang="es-CR" dirty="0" smtClean="0">
                <a:solidFill>
                  <a:srgbClr val="FF0000"/>
                </a:solidFill>
              </a:rPr>
              <a:t>Federico Sancho &amp; Manuel Hidalgo</a:t>
            </a:r>
          </a:p>
          <a:p>
            <a:r>
              <a:rPr lang="es-CR" b="1" dirty="0" smtClean="0">
                <a:solidFill>
                  <a:schemeClr val="accent4">
                    <a:lumMod val="75000"/>
                  </a:schemeClr>
                </a:solidFill>
              </a:rPr>
              <a:t>Inter American </a:t>
            </a:r>
            <a:r>
              <a:rPr lang="es-CR" b="1" dirty="0" err="1" smtClean="0">
                <a:solidFill>
                  <a:schemeClr val="accent4">
                    <a:lumMod val="75000"/>
                  </a:schemeClr>
                </a:solidFill>
              </a:rPr>
              <a:t>Institute</a:t>
            </a:r>
            <a:r>
              <a:rPr lang="es-CR" b="1" dirty="0" smtClean="0">
                <a:solidFill>
                  <a:schemeClr val="accent4">
                    <a:lumMod val="75000"/>
                  </a:schemeClr>
                </a:solidFill>
              </a:rPr>
              <a:t> for </a:t>
            </a:r>
            <a:r>
              <a:rPr lang="es-CR" b="1" dirty="0" err="1" smtClean="0">
                <a:solidFill>
                  <a:schemeClr val="accent4">
                    <a:lumMod val="75000"/>
                  </a:schemeClr>
                </a:solidFill>
              </a:rPr>
              <a:t>Cooperation</a:t>
            </a:r>
            <a:r>
              <a:rPr lang="es-CR" b="1" dirty="0" smtClean="0">
                <a:solidFill>
                  <a:schemeClr val="accent4">
                    <a:lumMod val="75000"/>
                  </a:schemeClr>
                </a:solidFill>
              </a:rPr>
              <a:t> in </a:t>
            </a:r>
            <a:r>
              <a:rPr lang="es-CR" b="1" dirty="0" err="1" smtClean="0">
                <a:solidFill>
                  <a:schemeClr val="accent4">
                    <a:lumMod val="75000"/>
                  </a:schemeClr>
                </a:solidFill>
              </a:rPr>
              <a:t>Agriculture</a:t>
            </a:r>
            <a:endParaRPr lang="es-CR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836712"/>
            <a:ext cx="7772400" cy="2448272"/>
          </a:xfrm>
        </p:spPr>
        <p:txBody>
          <a:bodyPr>
            <a:normAutofit fontScale="90000"/>
          </a:bodyPr>
          <a:lstStyle/>
          <a:p>
            <a:r>
              <a:rPr lang="es-CR" dirty="0" smtClean="0"/>
              <a:t>VIVO for </a:t>
            </a:r>
            <a:br>
              <a:rPr lang="es-CR" dirty="0" smtClean="0"/>
            </a:br>
            <a:r>
              <a:rPr lang="es-CR" dirty="0" err="1" smtClean="0"/>
              <a:t>Food</a:t>
            </a:r>
            <a:r>
              <a:rPr lang="es-CR" dirty="0" smtClean="0"/>
              <a:t> Security &amp; </a:t>
            </a:r>
            <a:r>
              <a:rPr lang="es-CR" dirty="0" err="1" smtClean="0"/>
              <a:t>Innovation</a:t>
            </a:r>
            <a:r>
              <a:rPr lang="es-CR" dirty="0" smtClean="0"/>
              <a:t> in </a:t>
            </a:r>
            <a:r>
              <a:rPr lang="es-CR" dirty="0" err="1" smtClean="0"/>
              <a:t>Agriculture</a:t>
            </a:r>
            <a:r>
              <a:rPr lang="es-CR" dirty="0" smtClean="0"/>
              <a:t/>
            </a:r>
            <a:br>
              <a:rPr lang="es-CR" dirty="0" smtClean="0"/>
            </a:br>
            <a:endParaRPr lang="es-C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4523719"/>
            <a:ext cx="1619672" cy="7248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16016" y="6287113"/>
            <a:ext cx="4004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sz="1600" dirty="0" smtClean="0"/>
              <a:t>Austin VIVO </a:t>
            </a:r>
            <a:r>
              <a:rPr lang="es-CR" sz="1600" dirty="0" err="1"/>
              <a:t>C</a:t>
            </a:r>
            <a:r>
              <a:rPr lang="es-CR" sz="1600" dirty="0" err="1" smtClean="0"/>
              <a:t>onference</a:t>
            </a:r>
            <a:r>
              <a:rPr lang="es-CR" sz="1600" dirty="0" smtClean="0"/>
              <a:t>, </a:t>
            </a:r>
            <a:r>
              <a:rPr lang="es-CR" sz="1600" dirty="0" err="1" smtClean="0"/>
              <a:t>August</a:t>
            </a:r>
            <a:r>
              <a:rPr lang="es-CR" sz="1600" dirty="0" smtClean="0"/>
              <a:t>, 2014</a:t>
            </a:r>
            <a:endParaRPr lang="es-CR" sz="1600" dirty="0"/>
          </a:p>
        </p:txBody>
      </p:sp>
    </p:spTree>
    <p:extLst>
      <p:ext uri="{BB962C8B-B14F-4D97-AF65-F5344CB8AC3E}">
        <p14:creationId xmlns:p14="http://schemas.microsoft.com/office/powerpoint/2010/main" val="423376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smtClean="0"/>
              <a:t>MOST OF US LIKE COFFEE…</a:t>
            </a:r>
            <a:endParaRPr lang="es-C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6" y="4653136"/>
            <a:ext cx="9131393" cy="209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560" y="3876917"/>
            <a:ext cx="79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dirty="0" smtClean="0"/>
              <a:t>15-56% of </a:t>
            </a:r>
            <a:r>
              <a:rPr lang="es-CR" dirty="0" err="1" smtClean="0"/>
              <a:t>production</a:t>
            </a:r>
            <a:r>
              <a:rPr lang="es-CR" dirty="0" smtClean="0"/>
              <a:t> </a:t>
            </a:r>
            <a:r>
              <a:rPr lang="es-CR" dirty="0" err="1" smtClean="0"/>
              <a:t>reduction</a:t>
            </a:r>
            <a:r>
              <a:rPr lang="es-CR" dirty="0" smtClean="0"/>
              <a:t> for Central </a:t>
            </a:r>
            <a:r>
              <a:rPr lang="es-CR" dirty="0" err="1" smtClean="0"/>
              <a:t>America</a:t>
            </a:r>
            <a:r>
              <a:rPr lang="es-CR" dirty="0" smtClean="0"/>
              <a:t>- </a:t>
            </a:r>
            <a:r>
              <a:rPr lang="es-CR" sz="1200" dirty="0" err="1" smtClean="0"/>
              <a:t>Coffee</a:t>
            </a:r>
            <a:r>
              <a:rPr lang="es-CR" sz="1200" dirty="0" smtClean="0"/>
              <a:t> </a:t>
            </a:r>
            <a:r>
              <a:rPr lang="es-CR" sz="1200" dirty="0" err="1" smtClean="0"/>
              <a:t>Rust</a:t>
            </a:r>
            <a:r>
              <a:rPr lang="es-CR" sz="1200" dirty="0" smtClean="0"/>
              <a:t> Summit, 2013</a:t>
            </a:r>
            <a:endParaRPr lang="es-CR" sz="1200" dirty="0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16" y="404664"/>
            <a:ext cx="792088" cy="11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15616" y="2520779"/>
            <a:ext cx="6336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sz="3200" dirty="0" err="1" smtClean="0">
                <a:solidFill>
                  <a:srgbClr val="FF0000"/>
                </a:solidFill>
              </a:rPr>
              <a:t>Call</a:t>
            </a:r>
            <a:r>
              <a:rPr lang="es-CR" sz="3200" dirty="0" smtClean="0">
                <a:solidFill>
                  <a:srgbClr val="FF0000"/>
                </a:solidFill>
              </a:rPr>
              <a:t> </a:t>
            </a:r>
            <a:r>
              <a:rPr lang="es-CR" sz="3200" dirty="0" err="1" smtClean="0">
                <a:solidFill>
                  <a:srgbClr val="FF0000"/>
                </a:solidFill>
              </a:rPr>
              <a:t>the</a:t>
            </a:r>
            <a:r>
              <a:rPr lang="es-CR" sz="3200" dirty="0" smtClean="0">
                <a:solidFill>
                  <a:srgbClr val="FF0000"/>
                </a:solidFill>
              </a:rPr>
              <a:t> </a:t>
            </a:r>
            <a:r>
              <a:rPr lang="es-CR" sz="3200" dirty="0" err="1" smtClean="0">
                <a:solidFill>
                  <a:srgbClr val="FF0000"/>
                </a:solidFill>
              </a:rPr>
              <a:t>coffee</a:t>
            </a:r>
            <a:r>
              <a:rPr lang="es-CR" sz="3200" dirty="0" smtClean="0">
                <a:solidFill>
                  <a:srgbClr val="FF0000"/>
                </a:solidFill>
              </a:rPr>
              <a:t> </a:t>
            </a:r>
            <a:r>
              <a:rPr lang="es-CR" sz="3200" dirty="0" err="1" smtClean="0">
                <a:solidFill>
                  <a:srgbClr val="FF0000"/>
                </a:solidFill>
              </a:rPr>
              <a:t>experts</a:t>
            </a:r>
            <a:r>
              <a:rPr lang="es-CR" sz="3200" dirty="0" smtClean="0">
                <a:solidFill>
                  <a:srgbClr val="FF0000"/>
                </a:solidFill>
              </a:rPr>
              <a:t>….</a:t>
            </a:r>
            <a:endParaRPr lang="es-CR" sz="3200" dirty="0">
              <a:solidFill>
                <a:srgbClr val="FF0000"/>
              </a:solidFill>
            </a:endParaRPr>
          </a:p>
        </p:txBody>
      </p:sp>
      <p:pic>
        <p:nvPicPr>
          <p:cNvPr id="5131" name="Picture 11" descr="2012-12-14-0473 by Al Pavangkanan from Flickr (Creative Commons License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777" y="1772816"/>
            <a:ext cx="1823227" cy="193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 rot="16200000">
            <a:off x="7579494" y="2356355"/>
            <a:ext cx="210410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2012-12-14-0473 by Al </a:t>
            </a:r>
            <a:r>
              <a:rPr lang="en-US" sz="1050" dirty="0" err="1"/>
              <a:t>Pavangkanan</a:t>
            </a:r>
            <a:r>
              <a:rPr lang="en-US" sz="1050" dirty="0"/>
              <a:t> from Flickr (Creative Commons License</a:t>
            </a:r>
            <a:endParaRPr lang="es-CR" sz="1050" dirty="0"/>
          </a:p>
        </p:txBody>
      </p:sp>
    </p:spTree>
    <p:extLst>
      <p:ext uri="{BB962C8B-B14F-4D97-AF65-F5344CB8AC3E}">
        <p14:creationId xmlns:p14="http://schemas.microsoft.com/office/powerpoint/2010/main" val="1644854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recent joint collaboration</a:t>
            </a:r>
            <a:br>
              <a:rPr lang="en-US" dirty="0" smtClean="0"/>
            </a:br>
            <a:r>
              <a:rPr lang="en-US" dirty="0" smtClean="0"/>
              <a:t>VIVO IN SPANISH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 smtClean="0"/>
              <a:t>VIVO  as </a:t>
            </a:r>
            <a:r>
              <a:rPr lang="es-CR" dirty="0" err="1" smtClean="0"/>
              <a:t>the</a:t>
            </a:r>
            <a:r>
              <a:rPr lang="es-CR" dirty="0" smtClean="0"/>
              <a:t> </a:t>
            </a:r>
            <a:r>
              <a:rPr lang="es-CR" dirty="0" err="1" smtClean="0"/>
              <a:t>solution</a:t>
            </a:r>
            <a:r>
              <a:rPr lang="es-CR" dirty="0" smtClean="0"/>
              <a:t> to </a:t>
            </a:r>
            <a:r>
              <a:rPr lang="es-CR" dirty="0" err="1" smtClean="0"/>
              <a:t>manage</a:t>
            </a:r>
            <a:r>
              <a:rPr lang="es-CR" dirty="0" smtClean="0"/>
              <a:t> “</a:t>
            </a:r>
            <a:r>
              <a:rPr lang="es-CR" dirty="0" err="1" smtClean="0"/>
              <a:t>tacit</a:t>
            </a:r>
            <a:r>
              <a:rPr lang="es-CR" dirty="0" smtClean="0"/>
              <a:t> </a:t>
            </a:r>
            <a:r>
              <a:rPr lang="es-CR" dirty="0" err="1" smtClean="0"/>
              <a:t>knowledge</a:t>
            </a:r>
            <a:r>
              <a:rPr lang="es-CR" dirty="0" smtClean="0"/>
              <a:t>” in </a:t>
            </a:r>
            <a:r>
              <a:rPr lang="es-CR" dirty="0" err="1" smtClean="0"/>
              <a:t>agriculture</a:t>
            </a:r>
            <a:r>
              <a:rPr lang="es-CR" dirty="0" smtClean="0"/>
              <a:t> (2009)</a:t>
            </a:r>
          </a:p>
          <a:p>
            <a:r>
              <a:rPr lang="es-CR" dirty="0" smtClean="0"/>
              <a:t>USDA-CORNELL-IICA Project to </a:t>
            </a:r>
            <a:r>
              <a:rPr lang="es-CR" dirty="0" err="1" smtClean="0"/>
              <a:t>adapt</a:t>
            </a:r>
            <a:r>
              <a:rPr lang="es-CR" dirty="0" smtClean="0"/>
              <a:t> VIVO </a:t>
            </a:r>
            <a:r>
              <a:rPr lang="es-CR" dirty="0" err="1" smtClean="0"/>
              <a:t>into</a:t>
            </a:r>
            <a:r>
              <a:rPr lang="es-CR" dirty="0" smtClean="0"/>
              <a:t> </a:t>
            </a:r>
            <a:r>
              <a:rPr lang="es-CR" dirty="0" err="1" smtClean="0"/>
              <a:t>Spanish</a:t>
            </a:r>
            <a:r>
              <a:rPr lang="es-CR" dirty="0" smtClean="0"/>
              <a:t> (2013)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096134"/>
            <a:ext cx="535305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8398" y="6144818"/>
            <a:ext cx="8460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ow </a:t>
            </a:r>
            <a:r>
              <a:rPr lang="en-US" dirty="0"/>
              <a:t>available at: </a:t>
            </a:r>
            <a:r>
              <a:rPr lang="en-US" u="sng" dirty="0">
                <a:hlinkClick r:id="rId3"/>
              </a:rPr>
              <a:t>https://wiki.duraspace.org/pages/viewpage.action?pageId=34662505</a:t>
            </a:r>
            <a:r>
              <a:rPr lang="en-US" u="sng" dirty="0"/>
              <a:t>.</a:t>
            </a:r>
            <a:r>
              <a:rPr lang="en-US" dirty="0"/>
              <a:t> 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51270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94" y="116632"/>
            <a:ext cx="8915565" cy="61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1278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4"/>
          <p:cNvGraphicFramePr>
            <a:graphicFrameLocks noChangeAspect="1"/>
          </p:cNvGraphicFramePr>
          <p:nvPr/>
        </p:nvGraphicFramePr>
        <p:xfrm>
          <a:off x="3059113" y="3284538"/>
          <a:ext cx="5929312" cy="298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Bitmap Image" r:id="rId3" imgW="9116698" imgH="4580952" progId="Paint.Picture">
                  <p:embed/>
                </p:oleObj>
              </mc:Choice>
              <mc:Fallback>
                <p:oleObj name="Bitmap Image" r:id="rId3" imgW="9116698" imgH="458095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3284538"/>
                        <a:ext cx="5929312" cy="298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3375"/>
            <a:ext cx="5407025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80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smtClean="0"/>
              <a:t>VIVO 4 </a:t>
            </a:r>
            <a:r>
              <a:rPr lang="es-CR" dirty="0" err="1" smtClean="0"/>
              <a:t>food</a:t>
            </a:r>
            <a:r>
              <a:rPr lang="es-CR" dirty="0" smtClean="0"/>
              <a:t> </a:t>
            </a:r>
            <a:r>
              <a:rPr lang="es-CR" dirty="0" err="1" smtClean="0"/>
              <a:t>security</a:t>
            </a:r>
            <a:endParaRPr lang="es-CR" dirty="0"/>
          </a:p>
        </p:txBody>
      </p:sp>
      <p:pic>
        <p:nvPicPr>
          <p:cNvPr id="4" name="Picture 3" descr="C:\Users\fsancho\AppData\Local\Microsoft\Windows\Temporary Internet Files\Content.Outlook\19FU161H\Banner-VIVO-EN-10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38248"/>
            <a:ext cx="8208912" cy="5180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R" dirty="0" smtClean="0"/>
              <a:t>A </a:t>
            </a:r>
            <a:r>
              <a:rPr lang="es-CR" dirty="0" err="1" smtClean="0"/>
              <a:t>common</a:t>
            </a:r>
            <a:r>
              <a:rPr lang="es-CR" dirty="0" smtClean="0"/>
              <a:t> </a:t>
            </a:r>
            <a:r>
              <a:rPr lang="es-CR" dirty="0" err="1" smtClean="0"/>
              <a:t>space</a:t>
            </a:r>
            <a:r>
              <a:rPr lang="es-CR" dirty="0" smtClean="0"/>
              <a:t>-vivo in </a:t>
            </a:r>
            <a:r>
              <a:rPr lang="es-CR" dirty="0" err="1" smtClean="0"/>
              <a:t>the</a:t>
            </a:r>
            <a:r>
              <a:rPr lang="es-CR" dirty="0" smtClean="0"/>
              <a:t> </a:t>
            </a:r>
            <a:r>
              <a:rPr lang="es-CR" dirty="0" err="1" smtClean="0"/>
              <a:t>cloud</a:t>
            </a:r>
            <a:endParaRPr lang="es-C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 err="1" smtClean="0"/>
              <a:t>One</a:t>
            </a:r>
            <a:r>
              <a:rPr lang="es-CR" dirty="0" smtClean="0"/>
              <a:t> VIVO for </a:t>
            </a:r>
            <a:r>
              <a:rPr lang="es-CR" dirty="0" err="1" smtClean="0"/>
              <a:t>all</a:t>
            </a:r>
            <a:r>
              <a:rPr lang="es-CR" dirty="0" smtClean="0"/>
              <a:t>….</a:t>
            </a:r>
            <a:endParaRPr lang="es-CR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12148"/>
            <a:ext cx="7141272" cy="4460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91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R" dirty="0" smtClean="0"/>
              <a:t>A </a:t>
            </a:r>
            <a:r>
              <a:rPr lang="es-CR" dirty="0" err="1" smtClean="0"/>
              <a:t>common</a:t>
            </a:r>
            <a:r>
              <a:rPr lang="es-CR" dirty="0" smtClean="0"/>
              <a:t> </a:t>
            </a:r>
            <a:r>
              <a:rPr lang="es-CR" dirty="0" err="1" smtClean="0"/>
              <a:t>space</a:t>
            </a:r>
            <a:r>
              <a:rPr lang="es-CR" dirty="0" smtClean="0"/>
              <a:t>-vivo in </a:t>
            </a:r>
            <a:r>
              <a:rPr lang="es-CR" dirty="0" err="1" smtClean="0"/>
              <a:t>the</a:t>
            </a:r>
            <a:r>
              <a:rPr lang="es-CR" dirty="0" smtClean="0"/>
              <a:t> </a:t>
            </a:r>
            <a:r>
              <a:rPr lang="es-CR" dirty="0" err="1" smtClean="0"/>
              <a:t>cloud</a:t>
            </a:r>
            <a:endParaRPr lang="es-C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 err="1" smtClean="0"/>
              <a:t>One</a:t>
            </a:r>
            <a:r>
              <a:rPr lang="es-CR" dirty="0" smtClean="0"/>
              <a:t> VIVO for </a:t>
            </a:r>
            <a:r>
              <a:rPr lang="es-CR" dirty="0" err="1" smtClean="0"/>
              <a:t>all</a:t>
            </a:r>
            <a:r>
              <a:rPr lang="es-CR" dirty="0" smtClean="0"/>
              <a:t>….</a:t>
            </a:r>
            <a:r>
              <a:rPr lang="es-CR" dirty="0" err="1" smtClean="0"/>
              <a:t>with</a:t>
            </a:r>
            <a:r>
              <a:rPr lang="es-CR" dirty="0" smtClean="0"/>
              <a:t> a </a:t>
            </a:r>
            <a:r>
              <a:rPr lang="es-CR" dirty="0" err="1" smtClean="0"/>
              <a:t>different</a:t>
            </a:r>
            <a:r>
              <a:rPr lang="es-CR" dirty="0" smtClean="0"/>
              <a:t> </a:t>
            </a:r>
            <a:r>
              <a:rPr lang="es-CR" dirty="0" err="1" smtClean="0"/>
              <a:t>search</a:t>
            </a:r>
            <a:r>
              <a:rPr lang="es-CR" dirty="0"/>
              <a:t> </a:t>
            </a:r>
            <a:r>
              <a:rPr lang="es-CR" dirty="0" smtClean="0"/>
              <a:t>box</a:t>
            </a:r>
          </a:p>
          <a:p>
            <a:pPr marL="114300" indent="0">
              <a:buNone/>
            </a:pPr>
            <a:endParaRPr lang="es-C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76872"/>
            <a:ext cx="6050062" cy="4392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8466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b="1" dirty="0" smtClean="0"/>
              <a:t>A </a:t>
            </a:r>
            <a:r>
              <a:rPr lang="es-CR" b="1" dirty="0" err="1" smtClean="0"/>
              <a:t>larger</a:t>
            </a:r>
            <a:r>
              <a:rPr lang="es-CR" b="1" dirty="0" smtClean="0"/>
              <a:t> </a:t>
            </a:r>
            <a:r>
              <a:rPr lang="es-CR" b="1" dirty="0" err="1" smtClean="0"/>
              <a:t>effort</a:t>
            </a:r>
            <a:endParaRPr lang="es-CR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816" y="1844824"/>
            <a:ext cx="5976664" cy="1440159"/>
          </a:xfrm>
        </p:spPr>
        <p:txBody>
          <a:bodyPr>
            <a:normAutofit/>
          </a:bodyPr>
          <a:lstStyle/>
          <a:p>
            <a:r>
              <a:rPr lang="es-CR" dirty="0" smtClean="0"/>
              <a:t>AGRI-D </a:t>
            </a:r>
            <a:r>
              <a:rPr lang="es-CR" dirty="0" err="1" smtClean="0"/>
              <a:t>will</a:t>
            </a:r>
            <a:r>
              <a:rPr lang="es-CR" dirty="0" smtClean="0"/>
              <a:t> be a </a:t>
            </a:r>
            <a:r>
              <a:rPr lang="es-CR" dirty="0" err="1" smtClean="0"/>
              <a:t>discovery</a:t>
            </a:r>
            <a:r>
              <a:rPr lang="es-CR" dirty="0" smtClean="0"/>
              <a:t> </a:t>
            </a:r>
            <a:r>
              <a:rPr lang="es-CR" dirty="0" err="1" smtClean="0"/>
              <a:t>tool</a:t>
            </a:r>
            <a:r>
              <a:rPr lang="es-CR" dirty="0" smtClean="0"/>
              <a:t> </a:t>
            </a:r>
            <a:r>
              <a:rPr lang="es-CR" dirty="0" err="1" smtClean="0"/>
              <a:t>or</a:t>
            </a:r>
            <a:r>
              <a:rPr lang="es-CR" dirty="0" smtClean="0"/>
              <a:t> </a:t>
            </a:r>
            <a:r>
              <a:rPr lang="es-CR" dirty="0" err="1" smtClean="0"/>
              <a:t>hub</a:t>
            </a:r>
            <a:r>
              <a:rPr lang="es-CR" dirty="0" smtClean="0"/>
              <a:t> for </a:t>
            </a:r>
            <a:r>
              <a:rPr lang="es-CR" dirty="0" err="1" smtClean="0"/>
              <a:t>agricultural</a:t>
            </a:r>
            <a:r>
              <a:rPr lang="es-CR" dirty="0" smtClean="0"/>
              <a:t> </a:t>
            </a:r>
            <a:r>
              <a:rPr lang="es-CR" dirty="0" err="1" smtClean="0"/>
              <a:t>knowledge</a:t>
            </a:r>
            <a:r>
              <a:rPr lang="es-CR" dirty="0" smtClean="0"/>
              <a:t>, data and </a:t>
            </a:r>
            <a:r>
              <a:rPr lang="es-CR" dirty="0" err="1" smtClean="0"/>
              <a:t>information</a:t>
            </a:r>
            <a:r>
              <a:rPr lang="es-CR" dirty="0"/>
              <a:t> </a:t>
            </a:r>
            <a:r>
              <a:rPr lang="es-CR" dirty="0" smtClean="0"/>
              <a:t>in </a:t>
            </a:r>
            <a:r>
              <a:rPr lang="es-CR" dirty="0" err="1" smtClean="0"/>
              <a:t>the</a:t>
            </a:r>
            <a:r>
              <a:rPr lang="es-CR" dirty="0" smtClean="0"/>
              <a:t> </a:t>
            </a:r>
            <a:r>
              <a:rPr lang="es-CR" dirty="0" err="1" smtClean="0"/>
              <a:t>Americas</a:t>
            </a:r>
            <a:endParaRPr lang="es-CR" dirty="0"/>
          </a:p>
        </p:txBody>
      </p:sp>
      <p:pic>
        <p:nvPicPr>
          <p:cNvPr id="5" name="3 Marcador de contenido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84784"/>
            <a:ext cx="2232248" cy="4968552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332" y="3332728"/>
            <a:ext cx="5071418" cy="312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868144" y="3183988"/>
            <a:ext cx="21475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-103" charset="0"/>
              </a:rPr>
              <a:t>Agri</a:t>
            </a:r>
            <a:r>
              <a: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-103" charset="0"/>
              </a:rPr>
              <a:t>-D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9992" y="6530232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dirty="0" smtClean="0"/>
              <a:t>www.agri-d.net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41949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404664"/>
            <a:ext cx="8646383" cy="576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Callout 2 6"/>
          <p:cNvSpPr/>
          <p:nvPr/>
        </p:nvSpPr>
        <p:spPr>
          <a:xfrm>
            <a:off x="4211960" y="3284984"/>
            <a:ext cx="2952328" cy="720080"/>
          </a:xfrm>
          <a:prstGeom prst="borderCallout2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>
                <a:solidFill>
                  <a:schemeClr val="tx1"/>
                </a:solidFill>
              </a:rPr>
              <a:t>PEOPLE</a:t>
            </a:r>
            <a:endParaRPr lang="es-CR" dirty="0">
              <a:solidFill>
                <a:schemeClr val="tx1"/>
              </a:solidFill>
            </a:endParaRPr>
          </a:p>
        </p:txBody>
      </p:sp>
      <p:sp>
        <p:nvSpPr>
          <p:cNvPr id="9" name="Line Callout 2 8"/>
          <p:cNvSpPr/>
          <p:nvPr/>
        </p:nvSpPr>
        <p:spPr>
          <a:xfrm>
            <a:off x="3563888" y="4797152"/>
            <a:ext cx="2952328" cy="72008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7979"/>
              <a:gd name="adj6" fmla="val -72008"/>
            </a:avLst>
          </a:prstGeom>
          <a:solidFill>
            <a:srgbClr val="416D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>
                <a:solidFill>
                  <a:schemeClr val="bg1"/>
                </a:solidFill>
              </a:rPr>
              <a:t>DOCUMENTS</a:t>
            </a:r>
            <a:endParaRPr lang="es-C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04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6"/>
          <p:cNvSpPr>
            <a:spLocks noGrp="1"/>
          </p:cNvSpPr>
          <p:nvPr>
            <p:ph type="title"/>
          </p:nvPr>
        </p:nvSpPr>
        <p:spPr>
          <a:xfrm>
            <a:off x="240076" y="404664"/>
            <a:ext cx="8229600" cy="1143000"/>
          </a:xfrm>
        </p:spPr>
        <p:txBody>
          <a:bodyPr/>
          <a:lstStyle/>
          <a:p>
            <a:r>
              <a:rPr lang="es-CR" altLang="es-CR" sz="3600" dirty="0" err="1" smtClean="0">
                <a:ea typeface="ＭＳ Ｐゴシック" pitchFamily="34" charset="-128"/>
              </a:rPr>
              <a:t>Linking</a:t>
            </a:r>
            <a:r>
              <a:rPr lang="es-CR" altLang="es-CR" sz="3600" dirty="0" smtClean="0">
                <a:ea typeface="ＭＳ Ｐゴシック" pitchFamily="34" charset="-128"/>
              </a:rPr>
              <a:t> </a:t>
            </a:r>
            <a:r>
              <a:rPr lang="es-CR" altLang="es-CR" sz="3600" dirty="0" err="1" smtClean="0">
                <a:ea typeface="ＭＳ Ｐゴシック" pitchFamily="34" charset="-128"/>
              </a:rPr>
              <a:t>the</a:t>
            </a:r>
            <a:r>
              <a:rPr lang="es-CR" altLang="es-CR" sz="3600" dirty="0" smtClean="0">
                <a:ea typeface="ＭＳ Ｐゴシック" pitchFamily="34" charset="-128"/>
              </a:rPr>
              <a:t> </a:t>
            </a:r>
            <a:r>
              <a:rPr lang="es-CR" altLang="es-CR" sz="3600" dirty="0" err="1" smtClean="0">
                <a:ea typeface="ＭＳ Ｐゴシック" pitchFamily="34" charset="-128"/>
              </a:rPr>
              <a:t>dots</a:t>
            </a:r>
            <a:r>
              <a:rPr lang="es-CR" altLang="es-CR" sz="3600" dirty="0" smtClean="0">
                <a:ea typeface="ＭＳ Ｐゴシック" pitchFamily="34" charset="-128"/>
              </a:rPr>
              <a:t>: </a:t>
            </a:r>
            <a:r>
              <a:rPr lang="es-CR" altLang="es-CR" sz="3600" dirty="0" err="1" smtClean="0">
                <a:ea typeface="ＭＳ Ｐゴシック" pitchFamily="34" charset="-128"/>
              </a:rPr>
              <a:t>Documents</a:t>
            </a:r>
            <a:endParaRPr lang="es-CR" altLang="es-CR" sz="3600" dirty="0" smtClean="0">
              <a:ea typeface="ＭＳ Ｐゴシック" pitchFamily="34" charset="-128"/>
            </a:endParaRPr>
          </a:p>
        </p:txBody>
      </p:sp>
      <p:pic>
        <p:nvPicPr>
          <p:cNvPr id="1229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3" y="1798828"/>
            <a:ext cx="5237140" cy="2923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29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626359"/>
              </p:ext>
            </p:extLst>
          </p:nvPr>
        </p:nvGraphicFramePr>
        <p:xfrm>
          <a:off x="3707904" y="3573016"/>
          <a:ext cx="5103812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Bitmap Image" r:id="rId4" imgW="9764488" imgH="4296375" progId="Paint.Picture">
                  <p:embed/>
                </p:oleObj>
              </mc:Choice>
              <mc:Fallback>
                <p:oleObj name="Bitmap Image" r:id="rId4" imgW="9764488" imgH="429637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3573016"/>
                        <a:ext cx="5103812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ight Arrow 7"/>
          <p:cNvSpPr/>
          <p:nvPr/>
        </p:nvSpPr>
        <p:spPr>
          <a:xfrm>
            <a:off x="5080000" y="10887075"/>
            <a:ext cx="514350" cy="57150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CR"/>
          </a:p>
        </p:txBody>
      </p:sp>
      <p:sp>
        <p:nvSpPr>
          <p:cNvPr id="3" name="Rectangle 2"/>
          <p:cNvSpPr/>
          <p:nvPr/>
        </p:nvSpPr>
        <p:spPr>
          <a:xfrm>
            <a:off x="3069373" y="1700808"/>
            <a:ext cx="25249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-103" charset="0"/>
              </a:rPr>
              <a:t>Agri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-103" charset="0"/>
              </a:rPr>
              <a:t>-D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535" y="5013176"/>
            <a:ext cx="3034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dirty="0" smtClean="0"/>
              <a:t>Library </a:t>
            </a:r>
            <a:r>
              <a:rPr lang="es-CR" dirty="0" err="1" smtClean="0"/>
              <a:t>catalogs</a:t>
            </a:r>
            <a:endParaRPr lang="es-C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dirty="0" err="1" smtClean="0"/>
              <a:t>Institutional</a:t>
            </a:r>
            <a:r>
              <a:rPr lang="es-CR" dirty="0" smtClean="0"/>
              <a:t> </a:t>
            </a:r>
            <a:r>
              <a:rPr lang="es-CR" dirty="0" err="1" smtClean="0"/>
              <a:t>repositories</a:t>
            </a:r>
            <a:endParaRPr lang="es-C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dirty="0" smtClean="0"/>
              <a:t>OJS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dirty="0" smtClean="0"/>
              <a:t>….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425377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smtClean="0"/>
              <a:t>HOUSTON….WE HAVE A PROBLEM</a:t>
            </a:r>
            <a:endParaRPr lang="es-C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 smtClean="0"/>
              <a:t>To </a:t>
            </a:r>
            <a:r>
              <a:rPr lang="es-CR" dirty="0" err="1" smtClean="0"/>
              <a:t>double</a:t>
            </a:r>
            <a:r>
              <a:rPr lang="es-CR" dirty="0" smtClean="0"/>
              <a:t> </a:t>
            </a:r>
            <a:r>
              <a:rPr lang="es-CR" dirty="0" err="1" smtClean="0"/>
              <a:t>production</a:t>
            </a:r>
            <a:r>
              <a:rPr lang="es-CR" dirty="0" smtClean="0"/>
              <a:t> </a:t>
            </a:r>
            <a:r>
              <a:rPr lang="es-CR" dirty="0" err="1" smtClean="0"/>
              <a:t>with</a:t>
            </a:r>
            <a:r>
              <a:rPr lang="es-CR" dirty="0" smtClean="0"/>
              <a:t> </a:t>
            </a:r>
            <a:r>
              <a:rPr lang="es-CR" dirty="0" err="1" smtClean="0"/>
              <a:t>half</a:t>
            </a:r>
            <a:r>
              <a:rPr lang="es-CR" dirty="0" smtClean="0"/>
              <a:t> </a:t>
            </a:r>
            <a:r>
              <a:rPr lang="es-CR" dirty="0" err="1" smtClean="0"/>
              <a:t>the</a:t>
            </a:r>
            <a:r>
              <a:rPr lang="es-CR" dirty="0" smtClean="0"/>
              <a:t> </a:t>
            </a:r>
            <a:r>
              <a:rPr lang="es-CR" dirty="0" err="1" smtClean="0"/>
              <a:t>resources</a:t>
            </a:r>
            <a:r>
              <a:rPr lang="es-CR" dirty="0" smtClean="0"/>
              <a:t>…</a:t>
            </a:r>
          </a:p>
          <a:p>
            <a:pPr marL="114300" indent="0" algn="ctr">
              <a:buNone/>
            </a:pPr>
            <a:r>
              <a:rPr lang="es-CR" dirty="0" err="1"/>
              <a:t>o</a:t>
            </a:r>
            <a:r>
              <a:rPr lang="es-CR" dirty="0" err="1" smtClean="0"/>
              <a:t>r</a:t>
            </a:r>
            <a:r>
              <a:rPr lang="es-CR" dirty="0" smtClean="0"/>
              <a:t>/and</a:t>
            </a:r>
          </a:p>
          <a:p>
            <a:r>
              <a:rPr lang="es-CR" dirty="0" smtClean="0"/>
              <a:t>To reduce 30% of </a:t>
            </a:r>
            <a:r>
              <a:rPr lang="es-CR" dirty="0" err="1" smtClean="0"/>
              <a:t>food</a:t>
            </a:r>
            <a:r>
              <a:rPr lang="es-CR" dirty="0" smtClean="0"/>
              <a:t> </a:t>
            </a:r>
            <a:r>
              <a:rPr lang="es-CR" dirty="0" err="1" smtClean="0"/>
              <a:t>loss</a:t>
            </a:r>
            <a:r>
              <a:rPr lang="es-CR" dirty="0" smtClean="0"/>
              <a:t> and </a:t>
            </a:r>
            <a:r>
              <a:rPr lang="es-CR" dirty="0" err="1" smtClean="0"/>
              <a:t>improve</a:t>
            </a:r>
            <a:r>
              <a:rPr lang="es-CR" dirty="0" smtClean="0"/>
              <a:t> </a:t>
            </a:r>
            <a:r>
              <a:rPr lang="es-CR" dirty="0" err="1" smtClean="0"/>
              <a:t>distribu</a:t>
            </a:r>
            <a:r>
              <a:rPr lang="es-CR" i="1" dirty="0" err="1" smtClean="0"/>
              <a:t>tion</a:t>
            </a:r>
            <a:r>
              <a:rPr lang="es-CR" i="1" dirty="0" smtClean="0"/>
              <a:t>/</a:t>
            </a:r>
            <a:r>
              <a:rPr lang="es-CR" i="1" dirty="0" err="1" smtClean="0"/>
              <a:t>co</a:t>
            </a:r>
            <a:r>
              <a:rPr lang="es-CR" dirty="0" err="1" smtClean="0"/>
              <a:t>nsumption</a:t>
            </a:r>
            <a:r>
              <a:rPr lang="es-CR" dirty="0" smtClean="0"/>
              <a:t> of </a:t>
            </a:r>
            <a:r>
              <a:rPr lang="es-CR" dirty="0" err="1" smtClean="0"/>
              <a:t>food</a:t>
            </a:r>
            <a:r>
              <a:rPr lang="es-CR" dirty="0" smtClean="0"/>
              <a:t> </a:t>
            </a:r>
            <a:r>
              <a:rPr lang="es-CR" dirty="0" err="1" smtClean="0"/>
              <a:t>worldwide</a:t>
            </a:r>
            <a:r>
              <a:rPr lang="es-CR" dirty="0" smtClean="0"/>
              <a:t>…</a:t>
            </a:r>
            <a:endParaRPr lang="es-C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645024"/>
            <a:ext cx="3669792" cy="243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32103" y="6170819"/>
            <a:ext cx="46491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R" sz="1200" dirty="0" err="1" smtClean="0"/>
              <a:t>Source</a:t>
            </a:r>
            <a:r>
              <a:rPr lang="es-CR" sz="1200" dirty="0" smtClean="0"/>
              <a:t>: </a:t>
            </a:r>
            <a:r>
              <a:rPr lang="es-CR" sz="1200" dirty="0" err="1" smtClean="0"/>
              <a:t>Flickr</a:t>
            </a:r>
            <a:r>
              <a:rPr lang="es-CR" sz="1200" dirty="0" smtClean="0"/>
              <a:t>/superk8nyc</a:t>
            </a:r>
            <a:r>
              <a:rPr lang="es-CR" sz="1200" dirty="0"/>
              <a:t>. </a:t>
            </a:r>
            <a:r>
              <a:rPr lang="es-CR" sz="1200" dirty="0" err="1"/>
              <a:t>Creative</a:t>
            </a:r>
            <a:r>
              <a:rPr lang="es-CR" sz="1200" dirty="0"/>
              <a:t> </a:t>
            </a:r>
            <a:r>
              <a:rPr lang="es-CR" sz="1200" dirty="0" err="1"/>
              <a:t>Commons</a:t>
            </a:r>
            <a:endParaRPr lang="es-CR" sz="1200" dirty="0"/>
          </a:p>
        </p:txBody>
      </p:sp>
      <p:pic>
        <p:nvPicPr>
          <p:cNvPr id="5122" name="Picture 2" descr="http://arkansasmadeproducts.files.wordpress.com/2010/06/2801590280_e0e12aaab7_b.jpg?w=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645024"/>
            <a:ext cx="3672408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03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>
          <a:xfrm>
            <a:off x="395536" y="620688"/>
            <a:ext cx="8229600" cy="1143000"/>
          </a:xfrm>
        </p:spPr>
        <p:txBody>
          <a:bodyPr/>
          <a:lstStyle/>
          <a:p>
            <a:r>
              <a:rPr lang="es-CR" altLang="es-CR" sz="3600" dirty="0" err="1" smtClean="0">
                <a:ea typeface="ＭＳ Ｐゴシック" pitchFamily="34" charset="-128"/>
              </a:rPr>
              <a:t>Linking</a:t>
            </a:r>
            <a:r>
              <a:rPr lang="es-CR" altLang="es-CR" sz="3600" dirty="0" smtClean="0">
                <a:ea typeface="ＭＳ Ｐゴシック" pitchFamily="34" charset="-128"/>
              </a:rPr>
              <a:t> </a:t>
            </a:r>
            <a:r>
              <a:rPr lang="es-CR" altLang="es-CR" sz="3600" dirty="0" err="1" smtClean="0">
                <a:ea typeface="ＭＳ Ｐゴシック" pitchFamily="34" charset="-128"/>
              </a:rPr>
              <a:t>the</a:t>
            </a:r>
            <a:r>
              <a:rPr lang="es-CR" altLang="es-CR" sz="3600" dirty="0" smtClean="0">
                <a:ea typeface="ＭＳ Ｐゴシック" pitchFamily="34" charset="-128"/>
              </a:rPr>
              <a:t> </a:t>
            </a:r>
            <a:r>
              <a:rPr lang="es-CR" altLang="es-CR" sz="3600" dirty="0" err="1" smtClean="0">
                <a:ea typeface="ＭＳ Ｐゴシック" pitchFamily="34" charset="-128"/>
              </a:rPr>
              <a:t>dots</a:t>
            </a:r>
            <a:r>
              <a:rPr lang="es-CR" altLang="es-CR" sz="3600" dirty="0" smtClean="0">
                <a:ea typeface="ＭＳ Ｐゴシック" pitchFamily="34" charset="-128"/>
              </a:rPr>
              <a:t>: </a:t>
            </a:r>
            <a:r>
              <a:rPr lang="es-CR" altLang="es-CR" sz="3600" dirty="0" err="1" smtClean="0">
                <a:ea typeface="ＭＳ Ｐゴシック" pitchFamily="34" charset="-128"/>
              </a:rPr>
              <a:t>People</a:t>
            </a:r>
            <a:endParaRPr lang="es-CR" altLang="es-CR" sz="3600" dirty="0" smtClean="0">
              <a:ea typeface="ＭＳ Ｐゴシック" pitchFamily="34" charset="-128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080000" y="10887075"/>
            <a:ext cx="514350" cy="57150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CR"/>
          </a:p>
        </p:txBody>
      </p:sp>
      <p:graphicFrame>
        <p:nvGraphicFramePr>
          <p:cNvPr id="13317" name="Object 4"/>
          <p:cNvGraphicFramePr>
            <a:graphicFrameLocks noChangeAspect="1"/>
          </p:cNvGraphicFramePr>
          <p:nvPr/>
        </p:nvGraphicFramePr>
        <p:xfrm>
          <a:off x="254000" y="2060575"/>
          <a:ext cx="5246688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Bitmap Image" r:id="rId3" imgW="9514286" imgH="4323810" progId="Paint.Picture">
                  <p:embed/>
                </p:oleObj>
              </mc:Choice>
              <mc:Fallback>
                <p:oleObj name="Bitmap Image" r:id="rId3" imgW="9514286" imgH="432381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" y="2060575"/>
                        <a:ext cx="5246688" cy="266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8" name="Object 5"/>
          <p:cNvGraphicFramePr>
            <a:graphicFrameLocks noChangeAspect="1"/>
          </p:cNvGraphicFramePr>
          <p:nvPr/>
        </p:nvGraphicFramePr>
        <p:xfrm>
          <a:off x="4284663" y="3716338"/>
          <a:ext cx="4446587" cy="299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Bitmap Image" r:id="rId5" imgW="9209524" imgH="6180952" progId="Paint.Picture">
                  <p:embed/>
                </p:oleObj>
              </mc:Choice>
              <mc:Fallback>
                <p:oleObj name="Bitmap Image" r:id="rId5" imgW="9209524" imgH="618095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3716338"/>
                        <a:ext cx="4446587" cy="299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644777" y="1988840"/>
            <a:ext cx="194957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-103" charset="0"/>
              </a:rPr>
              <a:t>Agri</a:t>
            </a:r>
            <a:r>
              <a: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-103" charset="0"/>
              </a:rPr>
              <a:t>-D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535" y="5013176"/>
            <a:ext cx="1050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dirty="0" smtClean="0"/>
              <a:t>VIVO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dirty="0" smtClean="0"/>
              <a:t>….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33433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7824" y="5301208"/>
            <a:ext cx="6069360" cy="926976"/>
          </a:xfrm>
        </p:spPr>
        <p:txBody>
          <a:bodyPr>
            <a:normAutofit fontScale="90000"/>
          </a:bodyPr>
          <a:lstStyle/>
          <a:p>
            <a:r>
              <a:rPr lang="es-CR" dirty="0" err="1" smtClean="0"/>
              <a:t>Thanks</a:t>
            </a:r>
            <a:r>
              <a:rPr lang="es-CR" dirty="0" smtClean="0"/>
              <a:t> for </a:t>
            </a:r>
            <a:r>
              <a:rPr lang="es-CR" dirty="0" err="1" smtClean="0"/>
              <a:t>your</a:t>
            </a:r>
            <a:r>
              <a:rPr lang="es-CR" dirty="0" smtClean="0"/>
              <a:t> </a:t>
            </a:r>
            <a:r>
              <a:rPr lang="es-CR" dirty="0" err="1" smtClean="0"/>
              <a:t>attention</a:t>
            </a:r>
            <a:r>
              <a:rPr lang="es-CR" dirty="0" smtClean="0"/>
              <a:t/>
            </a:r>
            <a:br>
              <a:rPr lang="es-CR" dirty="0" smtClean="0"/>
            </a:br>
            <a:r>
              <a:rPr lang="es-CR" sz="3100" dirty="0" smtClean="0">
                <a:hlinkClick r:id="rId2"/>
              </a:rPr>
              <a:t>federico.sancho@iica.int</a:t>
            </a:r>
            <a:r>
              <a:rPr lang="es-CR" sz="3100" dirty="0" smtClean="0"/>
              <a:t> </a:t>
            </a:r>
            <a:endParaRPr lang="es-CR" sz="3100" dirty="0"/>
          </a:p>
        </p:txBody>
      </p:sp>
      <p:pic>
        <p:nvPicPr>
          <p:cNvPr id="3" name="Picture 2" descr="http://static.howstuffworks.com/gif/dress-up-boring-cork-board-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276872"/>
            <a:ext cx="3017912" cy="226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79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 smtClean="0"/>
              <a:t>IICA</a:t>
            </a:r>
            <a:r>
              <a:rPr lang="es-CR" dirty="0"/>
              <a:t> &amp;</a:t>
            </a:r>
            <a:r>
              <a:rPr lang="es-CR" dirty="0" smtClean="0"/>
              <a:t> </a:t>
            </a:r>
            <a:r>
              <a:rPr lang="es-CR" dirty="0" err="1" smtClean="0"/>
              <a:t>the</a:t>
            </a:r>
            <a:r>
              <a:rPr lang="es-CR" dirty="0" smtClean="0"/>
              <a:t> </a:t>
            </a:r>
            <a:r>
              <a:rPr lang="es-CR" dirty="0" err="1" smtClean="0"/>
              <a:t>Americas</a:t>
            </a:r>
            <a:endParaRPr lang="es-C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Founded in 1942 as the specialized agency of the </a:t>
            </a:r>
            <a:r>
              <a:rPr lang="en-US" dirty="0"/>
              <a:t>I</a:t>
            </a:r>
            <a:r>
              <a:rPr lang="en-US" dirty="0" smtClean="0"/>
              <a:t>nter American system for the development of agriculture and rural development</a:t>
            </a:r>
          </a:p>
          <a:p>
            <a:r>
              <a:rPr lang="en-US" dirty="0" smtClean="0"/>
              <a:t>Headquarters in Costa Rica and offices in 34 member countries</a:t>
            </a:r>
          </a:p>
          <a:p>
            <a:r>
              <a:rPr lang="en-US" dirty="0" smtClean="0"/>
              <a:t>Since 1943, IICA has been resourceful to member states in the provision of information services:</a:t>
            </a:r>
          </a:p>
          <a:p>
            <a:pPr lvl="3"/>
            <a:r>
              <a:rPr lang="en-US" dirty="0" err="1" smtClean="0"/>
              <a:t>Authomatization</a:t>
            </a:r>
            <a:r>
              <a:rPr lang="en-US" dirty="0" smtClean="0"/>
              <a:t> of library catalogs</a:t>
            </a:r>
          </a:p>
          <a:p>
            <a:pPr lvl="3"/>
            <a:r>
              <a:rPr lang="en-US" dirty="0" smtClean="0"/>
              <a:t>Web visibility of content</a:t>
            </a:r>
          </a:p>
          <a:p>
            <a:pPr lvl="3"/>
            <a:r>
              <a:rPr lang="en-US" dirty="0" smtClean="0"/>
              <a:t>Virtual reference desk services</a:t>
            </a:r>
          </a:p>
          <a:p>
            <a:pPr lvl="3"/>
            <a:r>
              <a:rPr lang="en-US" dirty="0" smtClean="0"/>
              <a:t>Country and regional networking (AGNIC-USA, REMBA-Mexico, RENIDA-Nicaragua, SIDALC-Argentina, among others)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88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dirty="0" smtClean="0"/>
              <a:t>IICA &amp; </a:t>
            </a:r>
            <a:r>
              <a:rPr lang="es-CR" dirty="0" err="1" smtClean="0"/>
              <a:t>the</a:t>
            </a:r>
            <a:r>
              <a:rPr lang="es-CR" dirty="0" smtClean="0"/>
              <a:t> </a:t>
            </a:r>
            <a:r>
              <a:rPr lang="es-CR" dirty="0" err="1" smtClean="0"/>
              <a:t>Americas</a:t>
            </a:r>
            <a:endParaRPr lang="es-C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75" y="1556792"/>
            <a:ext cx="8640960" cy="4373563"/>
          </a:xfrm>
        </p:spPr>
        <p:txBody>
          <a:bodyPr/>
          <a:lstStyle/>
          <a:p>
            <a:r>
              <a:rPr lang="en-US" dirty="0" smtClean="0"/>
              <a:t>IICA promotes one of the largest network of information sharing for agriculture around the globe</a:t>
            </a:r>
          </a:p>
          <a:p>
            <a:pPr lvl="1"/>
            <a:r>
              <a:rPr lang="en-US" dirty="0" smtClean="0"/>
              <a:t>23 countries involved</a:t>
            </a:r>
          </a:p>
          <a:p>
            <a:pPr lvl="1"/>
            <a:r>
              <a:rPr lang="en-US" dirty="0" smtClean="0"/>
              <a:t>172 institutions (Ministry of Agriculture, Universities, Research Institutes, among others)</a:t>
            </a:r>
          </a:p>
          <a:p>
            <a:pPr lvl="1"/>
            <a:r>
              <a:rPr lang="en-US" dirty="0" smtClean="0"/>
              <a:t>2.6 millions references</a:t>
            </a:r>
          </a:p>
          <a:p>
            <a:pPr lvl="1"/>
            <a:r>
              <a:rPr lang="en-US" dirty="0" smtClean="0"/>
              <a:t>+/- 275.000 full text records</a:t>
            </a:r>
          </a:p>
          <a:p>
            <a:pPr lvl="1"/>
            <a:r>
              <a:rPr lang="en-US" dirty="0" smtClean="0"/>
              <a:t>10 KM and IM courses available online at </a:t>
            </a:r>
            <a:r>
              <a:rPr lang="en-US" dirty="0" smtClean="0">
                <a:hlinkClick r:id="rId2"/>
              </a:rPr>
              <a:t>www.imarkgroup.org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59" y="4462400"/>
            <a:ext cx="7814126" cy="219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1 Imagen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393" y="5690276"/>
            <a:ext cx="3348842" cy="1005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1059" y="6488668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R" dirty="0" smtClean="0"/>
              <a:t>www.sidalc.net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61977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60" y="130099"/>
            <a:ext cx="9410582" cy="6408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280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87" y="188640"/>
            <a:ext cx="8775622" cy="6408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Line Callout 2 1"/>
          <p:cNvSpPr/>
          <p:nvPr/>
        </p:nvSpPr>
        <p:spPr>
          <a:xfrm>
            <a:off x="3779912" y="512676"/>
            <a:ext cx="2160240" cy="5040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6478"/>
              <a:gd name="adj6" fmla="val -57570"/>
            </a:avLst>
          </a:prstGeom>
          <a:solidFill>
            <a:srgbClr val="BDC4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 smtClean="0">
                <a:solidFill>
                  <a:sysClr val="windowText" lastClr="000000"/>
                </a:solidFill>
              </a:rPr>
              <a:t>Full </a:t>
            </a:r>
            <a:r>
              <a:rPr lang="es-CR" dirty="0" err="1" smtClean="0">
                <a:solidFill>
                  <a:sysClr val="windowText" lastClr="000000"/>
                </a:solidFill>
              </a:rPr>
              <a:t>text</a:t>
            </a:r>
            <a:r>
              <a:rPr lang="es-CR" dirty="0" smtClean="0">
                <a:solidFill>
                  <a:sysClr val="windowText" lastClr="000000"/>
                </a:solidFill>
              </a:rPr>
              <a:t> </a:t>
            </a:r>
            <a:endParaRPr lang="es-C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02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1" y="1124744"/>
            <a:ext cx="9098019" cy="351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544369"/>
            <a:ext cx="2527573" cy="3244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67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17168"/>
            <a:ext cx="8572556" cy="6025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440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 smtClean="0"/>
              <a:t>The</a:t>
            </a:r>
            <a:r>
              <a:rPr lang="es-CR" dirty="0" smtClean="0"/>
              <a:t> </a:t>
            </a:r>
            <a:r>
              <a:rPr lang="es-CR" dirty="0" err="1" smtClean="0"/>
              <a:t>next</a:t>
            </a:r>
            <a:r>
              <a:rPr lang="es-CR" dirty="0" smtClean="0"/>
              <a:t> natural </a:t>
            </a:r>
            <a:r>
              <a:rPr lang="es-CR" dirty="0" err="1" smtClean="0"/>
              <a:t>step</a:t>
            </a:r>
            <a:endParaRPr lang="es-C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 err="1" smtClean="0"/>
              <a:t>Promoting</a:t>
            </a:r>
            <a:r>
              <a:rPr lang="es-CR" dirty="0" smtClean="0"/>
              <a:t> and </a:t>
            </a:r>
            <a:r>
              <a:rPr lang="es-CR" dirty="0" err="1" smtClean="0"/>
              <a:t>using</a:t>
            </a:r>
            <a:r>
              <a:rPr lang="es-CR" dirty="0" smtClean="0"/>
              <a:t> vivo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5927563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971</TotalTime>
  <Words>351</Words>
  <Application>Microsoft Office PowerPoint</Application>
  <PresentationFormat>On-screen Show (4:3)</PresentationFormat>
  <Paragraphs>58</Paragraphs>
  <Slides>21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Apothecary</vt:lpstr>
      <vt:lpstr>Bitmap Image</vt:lpstr>
      <vt:lpstr>VIVO for  Food Security &amp; Innovation in Agriculture </vt:lpstr>
      <vt:lpstr>HOUSTON….WE HAVE A PROBLEM</vt:lpstr>
      <vt:lpstr>IICA &amp; the Americas</vt:lpstr>
      <vt:lpstr>IICA &amp; the Americas</vt:lpstr>
      <vt:lpstr>PowerPoint Presentation</vt:lpstr>
      <vt:lpstr>PowerPoint Presentation</vt:lpstr>
      <vt:lpstr>PowerPoint Presentation</vt:lpstr>
      <vt:lpstr>PowerPoint Presentation</vt:lpstr>
      <vt:lpstr>The next natural step</vt:lpstr>
      <vt:lpstr>MOST OF US LIKE COFFEE…</vt:lpstr>
      <vt:lpstr>A recent joint collaboration VIVO IN SPANISH</vt:lpstr>
      <vt:lpstr>PowerPoint Presentation</vt:lpstr>
      <vt:lpstr>PowerPoint Presentation</vt:lpstr>
      <vt:lpstr>VIVO 4 food security</vt:lpstr>
      <vt:lpstr>A common space-vivo in the cloud</vt:lpstr>
      <vt:lpstr>A common space-vivo in the cloud</vt:lpstr>
      <vt:lpstr>A larger effort</vt:lpstr>
      <vt:lpstr>PowerPoint Presentation</vt:lpstr>
      <vt:lpstr>Linking the dots: Documents</vt:lpstr>
      <vt:lpstr>Linking the dots: People</vt:lpstr>
      <vt:lpstr>Thanks for your attention federico.sancho@iica.int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VIVO 4 FOOD SECURITY Americas project</dc:title>
  <dc:creator>Federico Sancho</dc:creator>
  <cp:lastModifiedBy>Federico Sancho</cp:lastModifiedBy>
  <cp:revision>27</cp:revision>
  <dcterms:created xsi:type="dcterms:W3CDTF">2014-08-05T10:36:12Z</dcterms:created>
  <dcterms:modified xsi:type="dcterms:W3CDTF">2014-08-07T19:58:39Z</dcterms:modified>
</cp:coreProperties>
</file>